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9" r:id="rId2"/>
  </p:sldMasterIdLst>
  <p:notesMasterIdLst>
    <p:notesMasterId r:id="rId165"/>
  </p:notesMasterIdLst>
  <p:handoutMasterIdLst>
    <p:handoutMasterId r:id="rId166"/>
  </p:handoutMasterIdLst>
  <p:sldIdLst>
    <p:sldId id="394" r:id="rId3"/>
    <p:sldId id="395" r:id="rId4"/>
    <p:sldId id="649" r:id="rId5"/>
    <p:sldId id="621" r:id="rId6"/>
    <p:sldId id="693" r:id="rId7"/>
    <p:sldId id="590" r:id="rId8"/>
    <p:sldId id="592" r:id="rId9"/>
    <p:sldId id="593" r:id="rId10"/>
    <p:sldId id="594" r:id="rId11"/>
    <p:sldId id="597" r:id="rId12"/>
    <p:sldId id="599" r:id="rId13"/>
    <p:sldId id="600" r:id="rId14"/>
    <p:sldId id="613" r:id="rId15"/>
    <p:sldId id="614" r:id="rId16"/>
    <p:sldId id="615" r:id="rId17"/>
    <p:sldId id="616" r:id="rId18"/>
    <p:sldId id="617" r:id="rId19"/>
    <p:sldId id="618" r:id="rId20"/>
    <p:sldId id="651" r:id="rId21"/>
    <p:sldId id="541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52" r:id="rId33"/>
    <p:sldId id="619" r:id="rId34"/>
    <p:sldId id="620" r:id="rId35"/>
    <p:sldId id="622" r:id="rId36"/>
    <p:sldId id="623" r:id="rId37"/>
    <p:sldId id="624" r:id="rId38"/>
    <p:sldId id="694" r:id="rId39"/>
    <p:sldId id="653" r:id="rId40"/>
    <p:sldId id="695" r:id="rId41"/>
    <p:sldId id="715" r:id="rId42"/>
    <p:sldId id="717" r:id="rId43"/>
    <p:sldId id="696" r:id="rId44"/>
    <p:sldId id="703" r:id="rId45"/>
    <p:sldId id="704" r:id="rId46"/>
    <p:sldId id="706" r:id="rId47"/>
    <p:sldId id="716" r:id="rId48"/>
    <p:sldId id="707" r:id="rId49"/>
    <p:sldId id="708" r:id="rId50"/>
    <p:sldId id="709" r:id="rId51"/>
    <p:sldId id="710" r:id="rId52"/>
    <p:sldId id="711" r:id="rId53"/>
    <p:sldId id="712" r:id="rId54"/>
    <p:sldId id="714" r:id="rId55"/>
    <p:sldId id="718" r:id="rId56"/>
    <p:sldId id="719" r:id="rId57"/>
    <p:sldId id="654" r:id="rId58"/>
    <p:sldId id="655" r:id="rId59"/>
    <p:sldId id="656" r:id="rId60"/>
    <p:sldId id="657" r:id="rId61"/>
    <p:sldId id="658" r:id="rId62"/>
    <p:sldId id="659" r:id="rId63"/>
    <p:sldId id="660" r:id="rId64"/>
    <p:sldId id="661" r:id="rId65"/>
    <p:sldId id="662" r:id="rId66"/>
    <p:sldId id="663" r:id="rId67"/>
    <p:sldId id="664" r:id="rId68"/>
    <p:sldId id="665" r:id="rId69"/>
    <p:sldId id="666" r:id="rId70"/>
    <p:sldId id="667" r:id="rId71"/>
    <p:sldId id="668" r:id="rId72"/>
    <p:sldId id="669" r:id="rId73"/>
    <p:sldId id="670" r:id="rId74"/>
    <p:sldId id="671" r:id="rId75"/>
    <p:sldId id="672" r:id="rId76"/>
    <p:sldId id="673" r:id="rId77"/>
    <p:sldId id="674" r:id="rId78"/>
    <p:sldId id="675" r:id="rId79"/>
    <p:sldId id="676" r:id="rId80"/>
    <p:sldId id="677" r:id="rId81"/>
    <p:sldId id="678" r:id="rId82"/>
    <p:sldId id="679" r:id="rId83"/>
    <p:sldId id="680" r:id="rId84"/>
    <p:sldId id="720" r:id="rId85"/>
    <p:sldId id="681" r:id="rId86"/>
    <p:sldId id="682" r:id="rId87"/>
    <p:sldId id="683" r:id="rId88"/>
    <p:sldId id="684" r:id="rId89"/>
    <p:sldId id="685" r:id="rId90"/>
    <p:sldId id="686" r:id="rId91"/>
    <p:sldId id="687" r:id="rId92"/>
    <p:sldId id="688" r:id="rId93"/>
    <p:sldId id="689" r:id="rId94"/>
    <p:sldId id="690" r:id="rId95"/>
    <p:sldId id="691" r:id="rId96"/>
    <p:sldId id="692" r:id="rId97"/>
    <p:sldId id="721" r:id="rId98"/>
    <p:sldId id="722" r:id="rId99"/>
    <p:sldId id="723" r:id="rId100"/>
    <p:sldId id="760" r:id="rId101"/>
    <p:sldId id="761" r:id="rId102"/>
    <p:sldId id="764" r:id="rId103"/>
    <p:sldId id="762" r:id="rId104"/>
    <p:sldId id="765" r:id="rId105"/>
    <p:sldId id="766" r:id="rId106"/>
    <p:sldId id="767" r:id="rId107"/>
    <p:sldId id="768" r:id="rId108"/>
    <p:sldId id="724" r:id="rId109"/>
    <p:sldId id="725" r:id="rId110"/>
    <p:sldId id="726" r:id="rId111"/>
    <p:sldId id="727" r:id="rId112"/>
    <p:sldId id="728" r:id="rId113"/>
    <p:sldId id="729" r:id="rId114"/>
    <p:sldId id="730" r:id="rId115"/>
    <p:sldId id="731" r:id="rId116"/>
    <p:sldId id="732" r:id="rId117"/>
    <p:sldId id="733" r:id="rId118"/>
    <p:sldId id="734" r:id="rId119"/>
    <p:sldId id="735" r:id="rId120"/>
    <p:sldId id="736" r:id="rId121"/>
    <p:sldId id="737" r:id="rId122"/>
    <p:sldId id="738" r:id="rId123"/>
    <p:sldId id="739" r:id="rId124"/>
    <p:sldId id="740" r:id="rId125"/>
    <p:sldId id="741" r:id="rId126"/>
    <p:sldId id="742" r:id="rId127"/>
    <p:sldId id="743" r:id="rId128"/>
    <p:sldId id="744" r:id="rId129"/>
    <p:sldId id="745" r:id="rId130"/>
    <p:sldId id="746" r:id="rId131"/>
    <p:sldId id="747" r:id="rId132"/>
    <p:sldId id="748" r:id="rId133"/>
    <p:sldId id="749" r:id="rId134"/>
    <p:sldId id="750" r:id="rId135"/>
    <p:sldId id="751" r:id="rId136"/>
    <p:sldId id="752" r:id="rId137"/>
    <p:sldId id="753" r:id="rId138"/>
    <p:sldId id="754" r:id="rId139"/>
    <p:sldId id="755" r:id="rId140"/>
    <p:sldId id="756" r:id="rId141"/>
    <p:sldId id="757" r:id="rId142"/>
    <p:sldId id="758" r:id="rId143"/>
    <p:sldId id="759" r:id="rId144"/>
    <p:sldId id="771" r:id="rId145"/>
    <p:sldId id="626" r:id="rId146"/>
    <p:sldId id="625" r:id="rId147"/>
    <p:sldId id="635" r:id="rId148"/>
    <p:sldId id="637" r:id="rId149"/>
    <p:sldId id="636" r:id="rId150"/>
    <p:sldId id="638" r:id="rId151"/>
    <p:sldId id="640" r:id="rId152"/>
    <p:sldId id="639" r:id="rId153"/>
    <p:sldId id="643" r:id="rId154"/>
    <p:sldId id="644" r:id="rId155"/>
    <p:sldId id="645" r:id="rId156"/>
    <p:sldId id="646" r:id="rId157"/>
    <p:sldId id="647" r:id="rId158"/>
    <p:sldId id="648" r:id="rId159"/>
    <p:sldId id="775" r:id="rId160"/>
    <p:sldId id="772" r:id="rId161"/>
    <p:sldId id="773" r:id="rId162"/>
    <p:sldId id="774" r:id="rId163"/>
    <p:sldId id="508" r:id="rId1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</p14:sldIdLst>
        </p14:section>
        <p14:section name="Dynamic Programming" id="{D4621D40-92C1-4FC9-B1D8-C50B38731FD8}">
          <p14:sldIdLst>
            <p14:sldId id="649"/>
          </p14:sldIdLst>
        </p14:section>
        <p14:section name="Fibonacci" id="{53ADCB45-F65C-4A2C-9DFF-71BB7021B8C9}">
          <p14:sldIdLst>
            <p14:sldId id="621"/>
            <p14:sldId id="693"/>
            <p14:sldId id="590"/>
            <p14:sldId id="592"/>
            <p14:sldId id="593"/>
            <p14:sldId id="594"/>
            <p14:sldId id="597"/>
            <p14:sldId id="599"/>
            <p14:sldId id="600"/>
            <p14:sldId id="613"/>
            <p14:sldId id="614"/>
            <p14:sldId id="615"/>
            <p14:sldId id="616"/>
            <p14:sldId id="617"/>
            <p14:sldId id="618"/>
            <p14:sldId id="651"/>
            <p14:sldId id="541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52"/>
            <p14:sldId id="619"/>
            <p14:sldId id="620"/>
            <p14:sldId id="622"/>
            <p14:sldId id="623"/>
            <p14:sldId id="624"/>
            <p14:sldId id="694"/>
          </p14:sldIdLst>
        </p14:section>
        <p14:section name="LIS" id="{AE22115C-D523-4ADC-A315-AFE6532A68C3}">
          <p14:sldIdLst>
            <p14:sldId id="653"/>
            <p14:sldId id="695"/>
            <p14:sldId id="715"/>
            <p14:sldId id="717"/>
            <p14:sldId id="696"/>
            <p14:sldId id="703"/>
            <p14:sldId id="704"/>
            <p14:sldId id="706"/>
            <p14:sldId id="716"/>
            <p14:sldId id="707"/>
            <p14:sldId id="708"/>
            <p14:sldId id="709"/>
            <p14:sldId id="710"/>
            <p14:sldId id="711"/>
            <p14:sldId id="712"/>
            <p14:sldId id="714"/>
            <p14:sldId id="718"/>
            <p14:sldId id="719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72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721"/>
            <p14:sldId id="722"/>
          </p14:sldIdLst>
        </p14:section>
        <p14:section name="Move Down/Right Sum" id="{69E95478-E44E-45CA-8AF4-E5CBD269F72D}">
          <p14:sldIdLst>
            <p14:sldId id="723"/>
            <p14:sldId id="760"/>
            <p14:sldId id="761"/>
            <p14:sldId id="764"/>
            <p14:sldId id="762"/>
            <p14:sldId id="765"/>
            <p14:sldId id="766"/>
            <p14:sldId id="767"/>
            <p14:sldId id="768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  <p14:section name="Rod Cutting" id="{94586E37-931F-4F5E-8E2A-283AB0CBF536}">
          <p14:sldIdLst>
            <p14:sldId id="771"/>
            <p14:sldId id="626"/>
            <p14:sldId id="625"/>
            <p14:sldId id="635"/>
            <p14:sldId id="637"/>
            <p14:sldId id="636"/>
            <p14:sldId id="638"/>
            <p14:sldId id="640"/>
            <p14:sldId id="639"/>
            <p14:sldId id="643"/>
            <p14:sldId id="644"/>
            <p14:sldId id="645"/>
            <p14:sldId id="646"/>
            <p14:sldId id="647"/>
            <p14:sldId id="648"/>
            <p14:sldId id="775"/>
            <p14:sldId id="772"/>
            <p14:sldId id="773"/>
            <p14:sldId id="774"/>
          </p14:sldIdLst>
        </p14:section>
        <p14:section name="Summary" id="{6ED557E3-EA6A-4240-9233-91A2DCF57116}">
          <p14:sldIdLst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9933"/>
    <a:srgbClr val="FFA72A"/>
    <a:srgbClr val="FFF0D9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533" autoAdjust="0"/>
  </p:normalViewPr>
  <p:slideViewPr>
    <p:cSldViewPr>
      <p:cViewPr varScale="1">
        <p:scale>
          <a:sx n="64" d="100"/>
          <a:sy n="64" d="100"/>
        </p:scale>
        <p:origin x="43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1/6/2021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9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9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01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9056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2313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716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143.xml"/><Relationship Id="rId3" Type="http://schemas.openxmlformats.org/officeDocument/2006/relationships/image" Target="../media/image22.png"/><Relationship Id="rId7" Type="http://schemas.openxmlformats.org/officeDocument/2006/relationships/slide" Target="slide38.xml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slide" Target="slide98.xml"/><Relationship Id="rId4" Type="http://schemas.openxmlformats.org/officeDocument/2006/relationships/slide" Target="slide4.xml"/><Relationship Id="rId9" Type="http://schemas.openxmlformats.org/officeDocument/2006/relationships/image" Target="../media/image240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Solving Optimization Problems with Dynamic Programming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824300" y="3891411"/>
            <a:ext cx="55496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DP</a:t>
            </a: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6144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GB" dirty="0"/>
              <a:t>Move D/R Optimal Substructure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474841"/>
              </p:ext>
            </p:extLst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2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642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783027">
            <a:off x="1224800" y="3351703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5213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946AD-1A53-45C8-83AB-046672E987C5}"/>
              </a:ext>
            </a:extLst>
          </p:cNvPr>
          <p:cNvCxnSpPr>
            <a:cxnSpLocks noChangeShapeType="1"/>
            <a:stCxn id="18" idx="0"/>
            <a:endCxn id="12" idx="4"/>
          </p:cNvCxnSpPr>
          <p:nvPr/>
        </p:nvCxnSpPr>
        <p:spPr bwMode="auto">
          <a:xfrm flipV="1">
            <a:off x="746848" y="4392345"/>
            <a:ext cx="552555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6C4DDD-FE6B-4B5E-99A2-62C1E8FC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57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F1D398-75E9-4334-9BC1-9EF31FBD5D57}"/>
              </a:ext>
            </a:extLst>
          </p:cNvPr>
          <p:cNvCxnSpPr>
            <a:cxnSpLocks noChangeShapeType="1"/>
            <a:stCxn id="21" idx="0"/>
            <a:endCxn id="12" idx="4"/>
          </p:cNvCxnSpPr>
          <p:nvPr/>
        </p:nvCxnSpPr>
        <p:spPr bwMode="auto">
          <a:xfrm flipH="1" flipV="1">
            <a:off x="1299403" y="4392345"/>
            <a:ext cx="552554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32B4FED-09B1-48DE-891F-190017C3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66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1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946AD-1A53-45C8-83AB-046672E987C5}"/>
              </a:ext>
            </a:extLst>
          </p:cNvPr>
          <p:cNvCxnSpPr>
            <a:cxnSpLocks noChangeShapeType="1"/>
            <a:stCxn id="18" idx="0"/>
            <a:endCxn id="12" idx="4"/>
          </p:cNvCxnSpPr>
          <p:nvPr/>
        </p:nvCxnSpPr>
        <p:spPr bwMode="auto">
          <a:xfrm flipV="1">
            <a:off x="746848" y="4392345"/>
            <a:ext cx="552555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F1D398-75E9-4334-9BC1-9EF31FBD5D57}"/>
              </a:ext>
            </a:extLst>
          </p:cNvPr>
          <p:cNvCxnSpPr>
            <a:cxnSpLocks noChangeShapeType="1"/>
            <a:stCxn id="21" idx="0"/>
            <a:endCxn id="12" idx="4"/>
          </p:cNvCxnSpPr>
          <p:nvPr/>
        </p:nvCxnSpPr>
        <p:spPr bwMode="auto">
          <a:xfrm flipH="1" flipV="1">
            <a:off x="1299403" y="4392345"/>
            <a:ext cx="552554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C4DDD-FE6B-4B5E-99A2-62C1E8FC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57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2B4FED-09B1-48DE-891F-190017C3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66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F6E42-236C-4A6B-BCD8-67308D170E53}"/>
              </a:ext>
            </a:extLst>
          </p:cNvPr>
          <p:cNvSpPr txBox="1"/>
          <p:nvPr/>
        </p:nvSpPr>
        <p:spPr>
          <a:xfrm>
            <a:off x="1124027" y="57215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349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2870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2828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E671FCB-E826-4C02-8B90-6AF8FC86A085}"/>
              </a:ext>
            </a:extLst>
          </p:cNvPr>
          <p:cNvSpPr/>
          <p:nvPr/>
        </p:nvSpPr>
        <p:spPr>
          <a:xfrm>
            <a:off x="5408615" y="3732459"/>
            <a:ext cx="1295400" cy="45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130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7466012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1903412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940630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6209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7930333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2367733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8404951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511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073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8428897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2866297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8903515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701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8894806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3332206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9369424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223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9369424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3806824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9844042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52443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9859279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4296679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10333897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65567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rot="16200000">
            <a:off x="6924642" y="2701100"/>
            <a:ext cx="396945" cy="381001"/>
          </a:xfrm>
          <a:prstGeom prst="uturnArrow">
            <a:avLst>
              <a:gd name="adj1" fmla="val 18143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046714" y="3132470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43760A-7693-47D1-817A-C98D213B778C}"/>
              </a:ext>
            </a:extLst>
          </p:cNvPr>
          <p:cNvCxnSpPr>
            <a:cxnSpLocks/>
          </p:cNvCxnSpPr>
          <p:nvPr/>
        </p:nvCxnSpPr>
        <p:spPr>
          <a:xfrm rot="10800000">
            <a:off x="760413" y="2286000"/>
            <a:ext cx="6553203" cy="1066800"/>
          </a:xfrm>
          <a:prstGeom prst="bentConnector3">
            <a:avLst>
              <a:gd name="adj1" fmla="val 34282"/>
            </a:avLst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7834CCF-4474-4D0A-ADC0-B96CC833C427}"/>
              </a:ext>
            </a:extLst>
          </p:cNvPr>
          <p:cNvSpPr/>
          <p:nvPr/>
        </p:nvSpPr>
        <p:spPr>
          <a:xfrm flipV="1">
            <a:off x="760412" y="2286001"/>
            <a:ext cx="530628" cy="998552"/>
          </a:xfrm>
          <a:prstGeom prst="bentArrow">
            <a:avLst>
              <a:gd name="adj1" fmla="val 12883"/>
              <a:gd name="adj2" fmla="val 14903"/>
              <a:gd name="adj3" fmla="val 25000"/>
              <a:gd name="adj4" fmla="val 3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rot="16200000">
            <a:off x="6924642" y="3132172"/>
            <a:ext cx="396945" cy="381001"/>
          </a:xfrm>
          <a:prstGeom prst="uturnArrow">
            <a:avLst>
              <a:gd name="adj1" fmla="val 18143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046714" y="356354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43760A-7693-47D1-817A-C98D213B778C}"/>
              </a:ext>
            </a:extLst>
          </p:cNvPr>
          <p:cNvCxnSpPr>
            <a:cxnSpLocks/>
          </p:cNvCxnSpPr>
          <p:nvPr/>
        </p:nvCxnSpPr>
        <p:spPr>
          <a:xfrm rot="10800000">
            <a:off x="760413" y="2057400"/>
            <a:ext cx="6553205" cy="1726472"/>
          </a:xfrm>
          <a:prstGeom prst="bentConnector3">
            <a:avLst>
              <a:gd name="adj1" fmla="val 33256"/>
            </a:avLst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7834CCF-4474-4D0A-ADC0-B96CC833C427}"/>
              </a:ext>
            </a:extLst>
          </p:cNvPr>
          <p:cNvSpPr/>
          <p:nvPr/>
        </p:nvSpPr>
        <p:spPr>
          <a:xfrm flipV="1">
            <a:off x="760412" y="2057400"/>
            <a:ext cx="530628" cy="1658225"/>
          </a:xfrm>
          <a:prstGeom prst="bentArrow">
            <a:avLst>
              <a:gd name="adj1" fmla="val 12883"/>
              <a:gd name="adj2" fmla="val 14903"/>
              <a:gd name="adj3" fmla="val 25000"/>
              <a:gd name="adj4" fmla="val 3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2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3531325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24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3962400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9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44119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72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47929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2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272855">
            <a:off x="6859613" y="3431133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266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52501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78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2263730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stCxn id="11" idx="3"/>
          </p:cNvCxnSpPr>
          <p:nvPr/>
        </p:nvCxnSpPr>
        <p:spPr>
          <a:xfrm>
            <a:off x="6418207" y="2326004"/>
            <a:ext cx="895408" cy="874396"/>
          </a:xfrm>
          <a:prstGeom prst="bentConnector3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6709102" y="1221104"/>
            <a:ext cx="523220" cy="2209800"/>
          </a:xfrm>
          <a:prstGeom prst="bentConnector4">
            <a:avLst>
              <a:gd name="adj1" fmla="val -43691"/>
              <a:gd name="adj2" fmla="val 99598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1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27797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1428805" cy="912496"/>
          </a:xfrm>
          <a:prstGeom prst="bentConnector3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6937702" y="992504"/>
            <a:ext cx="523220" cy="2667000"/>
          </a:xfrm>
          <a:prstGeom prst="bentConnector4">
            <a:avLst>
              <a:gd name="adj1" fmla="val -43691"/>
              <a:gd name="adj2" fmla="val 100159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2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32369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1886005" cy="950596"/>
          </a:xfrm>
          <a:prstGeom prst="bentConnector3">
            <a:avLst>
              <a:gd name="adj1" fmla="val 33282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  <a:endCxn id="7" idx="0"/>
          </p:cNvCxnSpPr>
          <p:nvPr/>
        </p:nvCxnSpPr>
        <p:spPr>
          <a:xfrm rot="16200000" flipH="1">
            <a:off x="7166302" y="763904"/>
            <a:ext cx="523220" cy="3124201"/>
          </a:xfrm>
          <a:prstGeom prst="bentConnector3">
            <a:avLst>
              <a:gd name="adj1" fmla="val -4369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5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36941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2343205" cy="950596"/>
          </a:xfrm>
          <a:prstGeom prst="bentConnector3">
            <a:avLst>
              <a:gd name="adj1" fmla="val 26227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394903" y="535303"/>
            <a:ext cx="523220" cy="3581402"/>
          </a:xfrm>
          <a:prstGeom prst="bentConnector4">
            <a:avLst>
              <a:gd name="adj1" fmla="val -43691"/>
              <a:gd name="adj2" fmla="val 99678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8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41513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2800405" cy="950596"/>
          </a:xfrm>
          <a:prstGeom prst="bentConnector3">
            <a:avLst>
              <a:gd name="adj1" fmla="val 24103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623502" y="306704"/>
            <a:ext cx="523220" cy="4038600"/>
          </a:xfrm>
          <a:prstGeom prst="bentConnector4">
            <a:avLst>
              <a:gd name="adj1" fmla="val -43691"/>
              <a:gd name="adj2" fmla="val 100300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7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46466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3348205" cy="950596"/>
          </a:xfrm>
          <a:prstGeom prst="bentConnector3">
            <a:avLst>
              <a:gd name="adj1" fmla="val 23632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890202" y="40004"/>
            <a:ext cx="523220" cy="4572000"/>
          </a:xfrm>
          <a:prstGeom prst="bentConnector4">
            <a:avLst>
              <a:gd name="adj1" fmla="val -43691"/>
              <a:gd name="adj2" fmla="val 100179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2EF6723C-82B7-4318-8B08-E195997EB2B7}"/>
              </a:ext>
            </a:extLst>
          </p:cNvPr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name="adj1" fmla="val 40805"/>
              <a:gd name="adj2" fmla="val 52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EC4D1-A7F3-4461-975C-C71700F6B3EC}"/>
              </a:ext>
            </a:extLst>
          </p:cNvPr>
          <p:cNvSpPr txBox="1"/>
          <p:nvPr/>
        </p:nvSpPr>
        <p:spPr>
          <a:xfrm>
            <a:off x="1289599" y="2043373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Start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68483-EAF8-4311-BD6A-8B713D166BCE}"/>
              </a:ext>
            </a:extLst>
          </p:cNvPr>
          <p:cNvSpPr txBox="1"/>
          <p:nvPr/>
        </p:nvSpPr>
        <p:spPr>
          <a:xfrm>
            <a:off x="4646612" y="548640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End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2A154-67E5-4D3E-8329-1F8B998DDBC7}"/>
              </a:ext>
            </a:extLst>
          </p:cNvPr>
          <p:cNvSpPr txBox="1"/>
          <p:nvPr/>
        </p:nvSpPr>
        <p:spPr>
          <a:xfrm>
            <a:off x="10721981" y="548640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End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DA556-B127-415C-9C93-A795D4EAB0D0}"/>
              </a:ext>
            </a:extLst>
          </p:cNvPr>
          <p:cNvSpPr txBox="1"/>
          <p:nvPr/>
        </p:nvSpPr>
        <p:spPr>
          <a:xfrm>
            <a:off x="7313615" y="2043373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Start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3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5501205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5002131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588677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0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4918674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4419600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53042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1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8563610">
            <a:off x="5996300" y="2204612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094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4353744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3854670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7698908" y="4010324"/>
            <a:ext cx="296209" cy="198119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543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7847011" y="3854670"/>
            <a:ext cx="990599" cy="1294358"/>
          </a:xfrm>
          <a:prstGeom prst="bentArrow">
            <a:avLst>
              <a:gd name="adj1" fmla="val 9085"/>
              <a:gd name="adj2" fmla="val 8685"/>
              <a:gd name="adj3" fmla="val 15451"/>
              <a:gd name="adj4" fmla="val 299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5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0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51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7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3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2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11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2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284025">
            <a:off x="8546522" y="22338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91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281752"/>
          <a:ext cx="3352797" cy="335704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44638E7-F649-4DBD-B54E-192D0A2A4F56}"/>
              </a:ext>
            </a:extLst>
          </p:cNvPr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name="adj1" fmla="val 40805"/>
              <a:gd name="adj2" fmla="val 52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F7E333-19E6-4BBC-8027-307DCCD625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7224" y="2281752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3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Right Sum" –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27518"/>
            <a:ext cx="10668000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1830A-DAC7-47AE-9171-7C694BE8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Problem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D4EBB-0421-418C-9BC9-7B64593EE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Profit from Cutting a Rod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D7B84-0F05-471C-81AB-B801277BEC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8" name="Flowchart: Direct Access Storage 7">
            <a:extLst>
              <a:ext uri="{FF2B5EF4-FFF2-40B4-BE49-F238E27FC236}">
                <a16:creationId xmlns:a16="http://schemas.microsoft.com/office/drawing/2014/main" id="{484866FE-AE30-4AA5-9E1A-30C33034BD14}"/>
              </a:ext>
            </a:extLst>
          </p:cNvPr>
          <p:cNvSpPr/>
          <p:nvPr/>
        </p:nvSpPr>
        <p:spPr>
          <a:xfrm>
            <a:off x="4141456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7BA071ED-FA1A-492A-9C9D-80ABE414094A}"/>
              </a:ext>
            </a:extLst>
          </p:cNvPr>
          <p:cNvSpPr/>
          <p:nvPr/>
        </p:nvSpPr>
        <p:spPr>
          <a:xfrm>
            <a:off x="5132421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DB8148FD-3F05-489B-9C62-2CA20FB08074}"/>
              </a:ext>
            </a:extLst>
          </p:cNvPr>
          <p:cNvSpPr/>
          <p:nvPr/>
        </p:nvSpPr>
        <p:spPr>
          <a:xfrm>
            <a:off x="5636482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9738F440-66F7-452B-9910-23BCB52F1B0B}"/>
              </a:ext>
            </a:extLst>
          </p:cNvPr>
          <p:cNvSpPr/>
          <p:nvPr/>
        </p:nvSpPr>
        <p:spPr>
          <a:xfrm>
            <a:off x="6123386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FDA071D5-86C5-4467-84C6-5CA6BBA5CEFA}"/>
              </a:ext>
            </a:extLst>
          </p:cNvPr>
          <p:cNvSpPr/>
          <p:nvPr/>
        </p:nvSpPr>
        <p:spPr>
          <a:xfrm>
            <a:off x="6627447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CD71AF59-5FF5-4B51-8B15-26993D4F30CC}"/>
              </a:ext>
            </a:extLst>
          </p:cNvPr>
          <p:cNvSpPr/>
          <p:nvPr/>
        </p:nvSpPr>
        <p:spPr>
          <a:xfrm>
            <a:off x="7131508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78888298-7DCE-486A-9A67-77034F4CEDB6}"/>
              </a:ext>
            </a:extLst>
          </p:cNvPr>
          <p:cNvSpPr/>
          <p:nvPr/>
        </p:nvSpPr>
        <p:spPr>
          <a:xfrm>
            <a:off x="7618412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539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best way</a:t>
            </a:r>
            <a:r>
              <a:rPr lang="en-US" dirty="0"/>
              <a:t> to cut up a rod, given the prices below</a:t>
            </a:r>
            <a:endParaRPr lang="bg-BG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 All possible ways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cut rod </a:t>
            </a:r>
            <a:r>
              <a:rPr lang="en-US" dirty="0"/>
              <a:t>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length = 4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67377"/>
              </p:ext>
            </p:extLst>
          </p:nvPr>
        </p:nvGraphicFramePr>
        <p:xfrm>
          <a:off x="2235736" y="1974292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0D3E6F-249D-453A-943D-7A20A22D4229}"/>
              </a:ext>
            </a:extLst>
          </p:cNvPr>
          <p:cNvSpPr txBox="1"/>
          <p:nvPr/>
        </p:nvSpPr>
        <p:spPr>
          <a:xfrm>
            <a:off x="1061055" y="1933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FDD20-13F3-4441-BFD6-497CFF483949}"/>
              </a:ext>
            </a:extLst>
          </p:cNvPr>
          <p:cNvSpPr txBox="1"/>
          <p:nvPr/>
        </p:nvSpPr>
        <p:spPr>
          <a:xfrm>
            <a:off x="1175715" y="2372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21A4508A-8F6C-45BB-B73B-C2D7550235C7}"/>
              </a:ext>
            </a:extLst>
          </p:cNvPr>
          <p:cNvSpPr/>
          <p:nvPr/>
        </p:nvSpPr>
        <p:spPr>
          <a:xfrm>
            <a:off x="10652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6D67748E-7C0C-48AA-AE91-5DE4C16C5861}"/>
              </a:ext>
            </a:extLst>
          </p:cNvPr>
          <p:cNvSpPr/>
          <p:nvPr/>
        </p:nvSpPr>
        <p:spPr>
          <a:xfrm>
            <a:off x="13113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9A1FEE8F-2473-4916-BA10-12877DFB1884}"/>
              </a:ext>
            </a:extLst>
          </p:cNvPr>
          <p:cNvSpPr/>
          <p:nvPr/>
        </p:nvSpPr>
        <p:spPr>
          <a:xfrm>
            <a:off x="154601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F1BE949F-0494-46C1-805A-383055A90491}"/>
              </a:ext>
            </a:extLst>
          </p:cNvPr>
          <p:cNvSpPr/>
          <p:nvPr/>
        </p:nvSpPr>
        <p:spPr>
          <a:xfrm>
            <a:off x="1792140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55A84A5B-0C90-4E7E-BE14-B09BDC539821}"/>
              </a:ext>
            </a:extLst>
          </p:cNvPr>
          <p:cNvSpPr/>
          <p:nvPr/>
        </p:nvSpPr>
        <p:spPr>
          <a:xfrm>
            <a:off x="382572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B77005CE-AA9A-4982-ADDD-DA53A2839577}"/>
              </a:ext>
            </a:extLst>
          </p:cNvPr>
          <p:cNvSpPr/>
          <p:nvPr/>
        </p:nvSpPr>
        <p:spPr>
          <a:xfrm>
            <a:off x="4380807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F64B530C-9C42-42C2-AB57-BF1D1B628E69}"/>
              </a:ext>
            </a:extLst>
          </p:cNvPr>
          <p:cNvSpPr/>
          <p:nvPr/>
        </p:nvSpPr>
        <p:spPr>
          <a:xfrm>
            <a:off x="4615491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905D8372-21ED-4EA8-B262-0F451864EA48}"/>
              </a:ext>
            </a:extLst>
          </p:cNvPr>
          <p:cNvSpPr/>
          <p:nvPr/>
        </p:nvSpPr>
        <p:spPr>
          <a:xfrm>
            <a:off x="4861613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" name="Flowchart: Direct Access Storage 22">
            <a:extLst>
              <a:ext uri="{FF2B5EF4-FFF2-40B4-BE49-F238E27FC236}">
                <a16:creationId xmlns:a16="http://schemas.microsoft.com/office/drawing/2014/main" id="{B78D396D-F808-464A-A452-C3471138FBFA}"/>
              </a:ext>
            </a:extLst>
          </p:cNvPr>
          <p:cNvSpPr/>
          <p:nvPr/>
        </p:nvSpPr>
        <p:spPr>
          <a:xfrm>
            <a:off x="849387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4CD8C778-23D9-4A9F-9A67-542AC7184718}"/>
              </a:ext>
            </a:extLst>
          </p:cNvPr>
          <p:cNvSpPr/>
          <p:nvPr/>
        </p:nvSpPr>
        <p:spPr>
          <a:xfrm>
            <a:off x="140030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6A00CC8F-B975-4688-BDE6-DABD0E086D30}"/>
              </a:ext>
            </a:extLst>
          </p:cNvPr>
          <p:cNvSpPr/>
          <p:nvPr/>
        </p:nvSpPr>
        <p:spPr>
          <a:xfrm>
            <a:off x="195563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6" name="Flowchart: Direct Access Storage 25">
            <a:extLst>
              <a:ext uri="{FF2B5EF4-FFF2-40B4-BE49-F238E27FC236}">
                <a16:creationId xmlns:a16="http://schemas.microsoft.com/office/drawing/2014/main" id="{9DC0AAD6-AEFA-4EA3-AB7C-F8B2E87B003E}"/>
              </a:ext>
            </a:extLst>
          </p:cNvPr>
          <p:cNvSpPr/>
          <p:nvPr/>
        </p:nvSpPr>
        <p:spPr>
          <a:xfrm>
            <a:off x="2201761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Flowchart: Direct Access Storage 26">
            <a:extLst>
              <a:ext uri="{FF2B5EF4-FFF2-40B4-BE49-F238E27FC236}">
                <a16:creationId xmlns:a16="http://schemas.microsoft.com/office/drawing/2014/main" id="{3F7CAC9F-F575-492E-8CDE-86AA717B1BB4}"/>
              </a:ext>
            </a:extLst>
          </p:cNvPr>
          <p:cNvSpPr/>
          <p:nvPr/>
        </p:nvSpPr>
        <p:spPr>
          <a:xfrm>
            <a:off x="65516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5D130616-9EAA-4E6D-8211-C93FD7CE2AE0}"/>
              </a:ext>
            </a:extLst>
          </p:cNvPr>
          <p:cNvSpPr/>
          <p:nvPr/>
        </p:nvSpPr>
        <p:spPr>
          <a:xfrm>
            <a:off x="67977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AF5C304F-493A-425C-9C37-75601BC6627E}"/>
              </a:ext>
            </a:extLst>
          </p:cNvPr>
          <p:cNvSpPr/>
          <p:nvPr/>
        </p:nvSpPr>
        <p:spPr>
          <a:xfrm>
            <a:off x="7362931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8908D77-B4FE-41E5-A8B3-05138A190DCF}"/>
              </a:ext>
            </a:extLst>
          </p:cNvPr>
          <p:cNvSpPr/>
          <p:nvPr/>
        </p:nvSpPr>
        <p:spPr>
          <a:xfrm>
            <a:off x="7609053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398C1439-19B6-473B-A097-7B14906634CA}"/>
              </a:ext>
            </a:extLst>
          </p:cNvPr>
          <p:cNvSpPr/>
          <p:nvPr/>
        </p:nvSpPr>
        <p:spPr>
          <a:xfrm>
            <a:off x="94472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2" name="Flowchart: Direct Access Storage 31">
            <a:extLst>
              <a:ext uri="{FF2B5EF4-FFF2-40B4-BE49-F238E27FC236}">
                <a16:creationId xmlns:a16="http://schemas.microsoft.com/office/drawing/2014/main" id="{8F7F83DA-3077-46B9-BFF9-B851AC0E2119}"/>
              </a:ext>
            </a:extLst>
          </p:cNvPr>
          <p:cNvSpPr/>
          <p:nvPr/>
        </p:nvSpPr>
        <p:spPr>
          <a:xfrm>
            <a:off x="96933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3" name="Flowchart: Direct Access Storage 32">
            <a:extLst>
              <a:ext uri="{FF2B5EF4-FFF2-40B4-BE49-F238E27FC236}">
                <a16:creationId xmlns:a16="http://schemas.microsoft.com/office/drawing/2014/main" id="{E2D94C31-E7B4-4C81-83E8-7AAFEB221B50}"/>
              </a:ext>
            </a:extLst>
          </p:cNvPr>
          <p:cNvSpPr/>
          <p:nvPr/>
        </p:nvSpPr>
        <p:spPr>
          <a:xfrm>
            <a:off x="992801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FA7F37E7-E1E7-4F36-A722-0F096AD2D867}"/>
              </a:ext>
            </a:extLst>
          </p:cNvPr>
          <p:cNvSpPr/>
          <p:nvPr/>
        </p:nvSpPr>
        <p:spPr>
          <a:xfrm>
            <a:off x="10555140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B6DCD933-EF1A-4417-9787-43CC90A95071}"/>
              </a:ext>
            </a:extLst>
          </p:cNvPr>
          <p:cNvSpPr/>
          <p:nvPr/>
        </p:nvSpPr>
        <p:spPr>
          <a:xfrm>
            <a:off x="9230078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EBAAC091-2CA9-4513-9B73-1501CDEA8082}"/>
              </a:ext>
            </a:extLst>
          </p:cNvPr>
          <p:cNvSpPr/>
          <p:nvPr/>
        </p:nvSpPr>
        <p:spPr>
          <a:xfrm>
            <a:off x="97561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4D0FBF4E-657A-4FB9-83BF-0FE734ECDF6D}"/>
              </a:ext>
            </a:extLst>
          </p:cNvPr>
          <p:cNvSpPr/>
          <p:nvPr/>
        </p:nvSpPr>
        <p:spPr>
          <a:xfrm>
            <a:off x="102895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0267BF4A-5E0D-4F76-93F6-2F66E73EC2B2}"/>
              </a:ext>
            </a:extLst>
          </p:cNvPr>
          <p:cNvSpPr/>
          <p:nvPr/>
        </p:nvSpPr>
        <p:spPr>
          <a:xfrm>
            <a:off x="108229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AA05B6BD-AA6C-4664-95BB-3DA44B10F767}"/>
              </a:ext>
            </a:extLst>
          </p:cNvPr>
          <p:cNvSpPr/>
          <p:nvPr/>
        </p:nvSpPr>
        <p:spPr>
          <a:xfrm>
            <a:off x="6358084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Flowchart: Direct Access Storage 39">
            <a:extLst>
              <a:ext uri="{FF2B5EF4-FFF2-40B4-BE49-F238E27FC236}">
                <a16:creationId xmlns:a16="http://schemas.microsoft.com/office/drawing/2014/main" id="{00E489DE-C888-440F-9CAE-ABE5FF682830}"/>
              </a:ext>
            </a:extLst>
          </p:cNvPr>
          <p:cNvSpPr/>
          <p:nvPr/>
        </p:nvSpPr>
        <p:spPr>
          <a:xfrm>
            <a:off x="6604206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1" name="Flowchart: Direct Access Storage 40">
            <a:extLst>
              <a:ext uri="{FF2B5EF4-FFF2-40B4-BE49-F238E27FC236}">
                <a16:creationId xmlns:a16="http://schemas.microsoft.com/office/drawing/2014/main" id="{4ABD785F-D7E1-42F2-AC56-23CD726C4B28}"/>
              </a:ext>
            </a:extLst>
          </p:cNvPr>
          <p:cNvSpPr/>
          <p:nvPr/>
        </p:nvSpPr>
        <p:spPr>
          <a:xfrm>
            <a:off x="7161212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7E1A57E4-3EB5-40F2-BA84-91B4F81B2FEB}"/>
              </a:ext>
            </a:extLst>
          </p:cNvPr>
          <p:cNvSpPr/>
          <p:nvPr/>
        </p:nvSpPr>
        <p:spPr>
          <a:xfrm>
            <a:off x="7770812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DC8A4B28-443C-494E-80D1-9F883D0E17D3}"/>
              </a:ext>
            </a:extLst>
          </p:cNvPr>
          <p:cNvSpPr/>
          <p:nvPr/>
        </p:nvSpPr>
        <p:spPr>
          <a:xfrm>
            <a:off x="3675124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FC4F49E0-6A89-4202-8CEA-07F3246ADC58}"/>
              </a:ext>
            </a:extLst>
          </p:cNvPr>
          <p:cNvSpPr/>
          <p:nvPr/>
        </p:nvSpPr>
        <p:spPr>
          <a:xfrm>
            <a:off x="4230203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2D23B840-D1EF-455B-ADDF-38335315A059}"/>
              </a:ext>
            </a:extLst>
          </p:cNvPr>
          <p:cNvSpPr/>
          <p:nvPr/>
        </p:nvSpPr>
        <p:spPr>
          <a:xfrm>
            <a:off x="4464887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055EA808-D59A-4EC6-AEE3-5FBE05F75773}"/>
              </a:ext>
            </a:extLst>
          </p:cNvPr>
          <p:cNvSpPr/>
          <p:nvPr/>
        </p:nvSpPr>
        <p:spPr>
          <a:xfrm>
            <a:off x="501580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A7FAF-0160-44D7-8D9A-746938F6FFAC}"/>
              </a:ext>
            </a:extLst>
          </p:cNvPr>
          <p:cNvSpPr txBox="1"/>
          <p:nvPr/>
        </p:nvSpPr>
        <p:spPr>
          <a:xfrm>
            <a:off x="144205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65353D-9FC3-4AFA-A890-65202CBAA8B9}"/>
              </a:ext>
            </a:extLst>
          </p:cNvPr>
          <p:cNvSpPr txBox="1"/>
          <p:nvPr/>
        </p:nvSpPr>
        <p:spPr>
          <a:xfrm>
            <a:off x="3849447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9E8592-7ED5-45AC-83C0-E9EA4136C181}"/>
              </a:ext>
            </a:extLst>
          </p:cNvPr>
          <p:cNvSpPr txBox="1"/>
          <p:nvPr/>
        </p:nvSpPr>
        <p:spPr>
          <a:xfrm>
            <a:off x="4682626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2A899B-22FF-4E53-9552-8A13893FFCC3}"/>
              </a:ext>
            </a:extLst>
          </p:cNvPr>
          <p:cNvSpPr txBox="1"/>
          <p:nvPr/>
        </p:nvSpPr>
        <p:spPr>
          <a:xfrm>
            <a:off x="666708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9E14BF-E4D0-4757-8559-E5759BF2BCA7}"/>
              </a:ext>
            </a:extLst>
          </p:cNvPr>
          <p:cNvSpPr txBox="1"/>
          <p:nvPr/>
        </p:nvSpPr>
        <p:spPr>
          <a:xfrm>
            <a:off x="748420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3FA84F-FD4B-46FA-947C-8D9B855F38CD}"/>
              </a:ext>
            </a:extLst>
          </p:cNvPr>
          <p:cNvSpPr txBox="1"/>
          <p:nvPr/>
        </p:nvSpPr>
        <p:spPr>
          <a:xfrm>
            <a:off x="9677739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6BF14C-B6F1-4259-83C5-9D33B0C5CB1E}"/>
              </a:ext>
            </a:extLst>
          </p:cNvPr>
          <p:cNvSpPr txBox="1"/>
          <p:nvPr/>
        </p:nvSpPr>
        <p:spPr>
          <a:xfrm>
            <a:off x="10555140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1C5FE3-8724-4074-A2BE-F73E2498E219}"/>
              </a:ext>
            </a:extLst>
          </p:cNvPr>
          <p:cNvSpPr txBox="1"/>
          <p:nvPr/>
        </p:nvSpPr>
        <p:spPr>
          <a:xfrm>
            <a:off x="8502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D8F596-D51B-4051-952E-A79DD79FA7EC}"/>
              </a:ext>
            </a:extLst>
          </p:cNvPr>
          <p:cNvSpPr txBox="1"/>
          <p:nvPr/>
        </p:nvSpPr>
        <p:spPr>
          <a:xfrm>
            <a:off x="143161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7D831A-C664-4729-851E-9F59F50E62B2}"/>
              </a:ext>
            </a:extLst>
          </p:cNvPr>
          <p:cNvSpPr txBox="1"/>
          <p:nvPr/>
        </p:nvSpPr>
        <p:spPr>
          <a:xfrm>
            <a:off x="204514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15AB07-323D-43B6-BD26-FA21CDBA5902}"/>
              </a:ext>
            </a:extLst>
          </p:cNvPr>
          <p:cNvSpPr txBox="1"/>
          <p:nvPr/>
        </p:nvSpPr>
        <p:spPr>
          <a:xfrm>
            <a:off x="368615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AEF369-9193-4F9D-A8E3-757B36F50B61}"/>
              </a:ext>
            </a:extLst>
          </p:cNvPr>
          <p:cNvSpPr txBox="1"/>
          <p:nvPr/>
        </p:nvSpPr>
        <p:spPr>
          <a:xfrm>
            <a:off x="502524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5A750A-CA7C-4B76-BB7F-5CF4B004433D}"/>
              </a:ext>
            </a:extLst>
          </p:cNvPr>
          <p:cNvSpPr txBox="1"/>
          <p:nvPr/>
        </p:nvSpPr>
        <p:spPr>
          <a:xfrm>
            <a:off x="43554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8B5938-3258-4D9F-8044-7D766CAF9C81}"/>
              </a:ext>
            </a:extLst>
          </p:cNvPr>
          <p:cNvSpPr txBox="1"/>
          <p:nvPr/>
        </p:nvSpPr>
        <p:spPr>
          <a:xfrm>
            <a:off x="717064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E27118-D68C-4DB3-988E-C1F61D70E1D3}"/>
              </a:ext>
            </a:extLst>
          </p:cNvPr>
          <p:cNvSpPr txBox="1"/>
          <p:nvPr/>
        </p:nvSpPr>
        <p:spPr>
          <a:xfrm>
            <a:off x="778024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E4863F-FC81-4357-B3D9-7D5B67C5F436}"/>
              </a:ext>
            </a:extLst>
          </p:cNvPr>
          <p:cNvSpPr txBox="1"/>
          <p:nvPr/>
        </p:nvSpPr>
        <p:spPr>
          <a:xfrm>
            <a:off x="9239513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998B99-BBE4-4EDE-AEA5-C52424EDD1D6}"/>
              </a:ext>
            </a:extLst>
          </p:cNvPr>
          <p:cNvSpPr txBox="1"/>
          <p:nvPr/>
        </p:nvSpPr>
        <p:spPr>
          <a:xfrm>
            <a:off x="975616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F5D28C-AD8B-44D9-9789-605B211C2669}"/>
              </a:ext>
            </a:extLst>
          </p:cNvPr>
          <p:cNvSpPr txBox="1"/>
          <p:nvPr/>
        </p:nvSpPr>
        <p:spPr>
          <a:xfrm>
            <a:off x="1028956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D3F295-2D8A-434D-A892-392692765AA4}"/>
              </a:ext>
            </a:extLst>
          </p:cNvPr>
          <p:cNvSpPr txBox="1"/>
          <p:nvPr/>
        </p:nvSpPr>
        <p:spPr>
          <a:xfrm>
            <a:off x="108324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26173C-D14E-4305-B9CE-956E68D1349B}"/>
              </a:ext>
            </a:extLst>
          </p:cNvPr>
          <p:cNvSpPr txBox="1"/>
          <p:nvPr/>
        </p:nvSpPr>
        <p:spPr>
          <a:xfrm>
            <a:off x="64890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13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Rod Cutting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27662"/>
              </p:ext>
            </p:extLst>
          </p:nvPr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3261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0247804">
            <a:off x="4167667" y="139544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03026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932479">
            <a:off x="1400088" y="298775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22760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681916">
            <a:off x="498123" y="4542695"/>
            <a:ext cx="541478" cy="210262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1772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313741">
            <a:off x="7638511" y="343863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99213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506721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99051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390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50368">
            <a:off x="2041115" y="4546941"/>
            <a:ext cx="541478" cy="210262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8F43A-78EC-43DA-8767-BF929706D16D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020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290623">
            <a:off x="2952029" y="3061533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215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999914">
            <a:off x="3680166" y="3142934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490569" y="30217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7516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24586">
            <a:off x="6056398" y="2054271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2067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522923">
            <a:off x="4848455" y="4254104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039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4222386">
            <a:off x="6043515" y="4228685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6" name="AutoShape 7">
            <a:extLst>
              <a:ext uri="{FF2B5EF4-FFF2-40B4-BE49-F238E27FC236}">
                <a16:creationId xmlns:a16="http://schemas.microsoft.com/office/drawing/2014/main" id="{F7AF72FC-6255-459F-BC5C-92C96698A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170" y="5854068"/>
            <a:ext cx="1910523" cy="809391"/>
          </a:xfrm>
          <a:prstGeom prst="wedgeRoundRectCallout">
            <a:avLst>
              <a:gd name="adj1" fmla="val 65816"/>
              <a:gd name="adj2" fmla="val -39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noProof="1">
                <a:solidFill>
                  <a:schemeClr val="tx1"/>
                </a:solidFill>
              </a:rPr>
              <a:t>Same </a:t>
            </a:r>
            <a:br>
              <a:rPr lang="en-GB" noProof="1">
                <a:solidFill>
                  <a:schemeClr val="tx1"/>
                </a:solidFill>
              </a:rPr>
            </a:br>
            <a:r>
              <a:rPr lang="en-GB" noProof="1">
                <a:solidFill>
                  <a:schemeClr val="tx1"/>
                </a:solidFill>
              </a:rPr>
              <a:t>sub-problem</a:t>
            </a:r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43214">
            <a:off x="7318205" y="1875966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83023C-3DEC-4E3D-A33C-0684F6B1E583}"/>
              </a:ext>
            </a:extLst>
          </p:cNvPr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A346A6-2918-4AD5-B1CB-22216085F4D7}"/>
              </a:ext>
            </a:extLst>
          </p:cNvPr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774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05590">
            <a:off x="8415627" y="1515305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83023C-3DEC-4E3D-A33C-0684F6B1E583}"/>
              </a:ext>
            </a:extLst>
          </p:cNvPr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A346A6-2918-4AD5-B1CB-22216085F4D7}"/>
              </a:ext>
            </a:extLst>
          </p:cNvPr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16582C1-FC9D-4E6B-A1E4-B0257DC5FBE9}"/>
              </a:ext>
            </a:extLst>
          </p:cNvPr>
          <p:cNvSpPr txBox="1"/>
          <p:nvPr/>
        </p:nvSpPr>
        <p:spPr>
          <a:xfrm>
            <a:off x="8497383" y="20180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A482EF-27C1-4962-939F-ED1131A25146}"/>
              </a:ext>
            </a:extLst>
          </p:cNvPr>
          <p:cNvSpPr txBox="1"/>
          <p:nvPr/>
        </p:nvSpPr>
        <p:spPr>
          <a:xfrm>
            <a:off x="10763280" y="15838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5334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Reconstructing Solution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5736" y="2250667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0D3E6F-249D-453A-943D-7A20A22D4229}"/>
              </a:ext>
            </a:extLst>
          </p:cNvPr>
          <p:cNvSpPr txBox="1"/>
          <p:nvPr/>
        </p:nvSpPr>
        <p:spPr>
          <a:xfrm>
            <a:off x="1061055" y="2209800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FDD20-13F3-4441-BFD6-497CFF483949}"/>
              </a:ext>
            </a:extLst>
          </p:cNvPr>
          <p:cNvSpPr txBox="1"/>
          <p:nvPr/>
        </p:nvSpPr>
        <p:spPr>
          <a:xfrm>
            <a:off x="1175715" y="2648755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48E496C-3850-405E-A6C3-B2ABB705D0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5736" y="3988238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AD2514E-CFD4-47E0-B963-1AECDF1E80FD}"/>
              </a:ext>
            </a:extLst>
          </p:cNvPr>
          <p:cNvSpPr txBox="1"/>
          <p:nvPr/>
        </p:nvSpPr>
        <p:spPr>
          <a:xfrm>
            <a:off x="608012" y="3979433"/>
            <a:ext cx="162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Best Price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75C4E2-09EA-48B5-9BCA-52F4C014F4AF}"/>
              </a:ext>
            </a:extLst>
          </p:cNvPr>
          <p:cNvSpPr txBox="1"/>
          <p:nvPr/>
        </p:nvSpPr>
        <p:spPr>
          <a:xfrm>
            <a:off x="666700" y="4418388"/>
            <a:ext cx="154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Best </a:t>
            </a:r>
            <a:r>
              <a:rPr lang="en-GB" sz="2800" dirty="0" err="1"/>
              <a:t>Prev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C9009-67CD-44A1-B08E-C29A5079735C}"/>
              </a:ext>
            </a:extLst>
          </p:cNvPr>
          <p:cNvSpPr txBox="1"/>
          <p:nvPr/>
        </p:nvSpPr>
        <p:spPr>
          <a:xfrm>
            <a:off x="2436812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DAC2C3-98C2-4E8B-8657-62F08AC7F9DD}"/>
              </a:ext>
            </a:extLst>
          </p:cNvPr>
          <p:cNvSpPr txBox="1"/>
          <p:nvPr/>
        </p:nvSpPr>
        <p:spPr>
          <a:xfrm>
            <a:off x="3163454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E61757-A233-4E80-8990-880407947865}"/>
              </a:ext>
            </a:extLst>
          </p:cNvPr>
          <p:cNvSpPr txBox="1"/>
          <p:nvPr/>
        </p:nvSpPr>
        <p:spPr>
          <a:xfrm>
            <a:off x="3890096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BF44BE-785B-40A5-8EB1-7C7DEE29CA6F}"/>
              </a:ext>
            </a:extLst>
          </p:cNvPr>
          <p:cNvSpPr txBox="1"/>
          <p:nvPr/>
        </p:nvSpPr>
        <p:spPr>
          <a:xfrm>
            <a:off x="4641938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F9177B-94AE-4D50-92D7-DA12AA1F0C5A}"/>
              </a:ext>
            </a:extLst>
          </p:cNvPr>
          <p:cNvSpPr txBox="1"/>
          <p:nvPr/>
        </p:nvSpPr>
        <p:spPr>
          <a:xfrm>
            <a:off x="5332412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E6EAE7-4B13-457A-90C4-B5B1C8062AD0}"/>
              </a:ext>
            </a:extLst>
          </p:cNvPr>
          <p:cNvSpPr txBox="1"/>
          <p:nvPr/>
        </p:nvSpPr>
        <p:spPr>
          <a:xfrm>
            <a:off x="5422820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6568C9-B820-43E6-8367-07658C104151}"/>
              </a:ext>
            </a:extLst>
          </p:cNvPr>
          <p:cNvSpPr txBox="1"/>
          <p:nvPr/>
        </p:nvSpPr>
        <p:spPr>
          <a:xfrm>
            <a:off x="2436812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605C81-3A16-4327-B341-1B8DB1C2E6E3}"/>
              </a:ext>
            </a:extLst>
          </p:cNvPr>
          <p:cNvSpPr txBox="1"/>
          <p:nvPr/>
        </p:nvSpPr>
        <p:spPr>
          <a:xfrm>
            <a:off x="3163454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85E304-EF67-4A98-8CF3-E41C73F697FB}"/>
              </a:ext>
            </a:extLst>
          </p:cNvPr>
          <p:cNvSpPr txBox="1"/>
          <p:nvPr/>
        </p:nvSpPr>
        <p:spPr>
          <a:xfrm>
            <a:off x="3890096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826639-83EE-436D-AAB1-639EC8C95914}"/>
              </a:ext>
            </a:extLst>
          </p:cNvPr>
          <p:cNvSpPr txBox="1"/>
          <p:nvPr/>
        </p:nvSpPr>
        <p:spPr>
          <a:xfrm>
            <a:off x="4641938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DDFB60-0D8F-4DB5-BF9D-D4EE3329B43D}"/>
              </a:ext>
            </a:extLst>
          </p:cNvPr>
          <p:cNvSpPr txBox="1"/>
          <p:nvPr/>
        </p:nvSpPr>
        <p:spPr>
          <a:xfrm>
            <a:off x="6033921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DF4CE1-BD70-45FA-AF8A-0EA89C8599BB}"/>
              </a:ext>
            </a:extLst>
          </p:cNvPr>
          <p:cNvSpPr txBox="1"/>
          <p:nvPr/>
        </p:nvSpPr>
        <p:spPr>
          <a:xfrm>
            <a:off x="6785763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A05B2A-8ECE-40E0-B6C1-D72E3F0CC351}"/>
              </a:ext>
            </a:extLst>
          </p:cNvPr>
          <p:cNvSpPr txBox="1"/>
          <p:nvPr/>
        </p:nvSpPr>
        <p:spPr>
          <a:xfrm>
            <a:off x="7537605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D2762D-8126-4CBC-83DE-467085F2C8C9}"/>
              </a:ext>
            </a:extLst>
          </p:cNvPr>
          <p:cNvSpPr txBox="1"/>
          <p:nvPr/>
        </p:nvSpPr>
        <p:spPr>
          <a:xfrm>
            <a:off x="8289447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B10F00-A734-4E98-93F4-8583ABE5B372}"/>
              </a:ext>
            </a:extLst>
          </p:cNvPr>
          <p:cNvSpPr txBox="1"/>
          <p:nvPr/>
        </p:nvSpPr>
        <p:spPr>
          <a:xfrm>
            <a:off x="9041289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FA215C-E23A-4DA6-9991-6C8B17F38475}"/>
              </a:ext>
            </a:extLst>
          </p:cNvPr>
          <p:cNvSpPr txBox="1"/>
          <p:nvPr/>
        </p:nvSpPr>
        <p:spPr>
          <a:xfrm>
            <a:off x="9721069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72B612E-72F5-4D62-9D6E-B8105347F9B5}"/>
              </a:ext>
            </a:extLst>
          </p:cNvPr>
          <p:cNvSpPr txBox="1"/>
          <p:nvPr/>
        </p:nvSpPr>
        <p:spPr>
          <a:xfrm>
            <a:off x="6075251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6014F-AC3A-4495-970B-0E29CAAEAA40}"/>
              </a:ext>
            </a:extLst>
          </p:cNvPr>
          <p:cNvSpPr txBox="1"/>
          <p:nvPr/>
        </p:nvSpPr>
        <p:spPr>
          <a:xfrm>
            <a:off x="6876104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5292E6-9619-447B-B961-CE3D62841DDB}"/>
              </a:ext>
            </a:extLst>
          </p:cNvPr>
          <p:cNvSpPr txBox="1"/>
          <p:nvPr/>
        </p:nvSpPr>
        <p:spPr>
          <a:xfrm>
            <a:off x="7619212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FDDA4A-B1B1-4CDB-A555-75DF2B8D35ED}"/>
              </a:ext>
            </a:extLst>
          </p:cNvPr>
          <p:cNvSpPr txBox="1"/>
          <p:nvPr/>
        </p:nvSpPr>
        <p:spPr>
          <a:xfrm>
            <a:off x="8357142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56BB1A-8689-4303-8975-F7B9333C838D}"/>
              </a:ext>
            </a:extLst>
          </p:cNvPr>
          <p:cNvSpPr txBox="1"/>
          <p:nvPr/>
        </p:nvSpPr>
        <p:spPr>
          <a:xfrm>
            <a:off x="9082511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1D22D9-EE83-49C5-B0EE-E8EF6309FC47}"/>
              </a:ext>
            </a:extLst>
          </p:cNvPr>
          <p:cNvSpPr txBox="1"/>
          <p:nvPr/>
        </p:nvSpPr>
        <p:spPr>
          <a:xfrm>
            <a:off x="9713563" y="445330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3451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Recursive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990600"/>
            <a:ext cx="10966578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private static int CutRod(int n)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if (bestPrice[n] &gt;= 0)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if (n == 0) return 0;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var currentBest =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i = 1; i &lt;= n; i++)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currentBest = 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Math.Max(currentBest, price[i] + CutRodTD(n - i));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(currentBest &gt; bestPrice[n])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bestPrice[n] = currentBest; bestCombo[n] = i;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72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854197">
            <a:off x="9705194" y="339964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519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Iterative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990600"/>
            <a:ext cx="10966578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private static int CutRod(int n)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i = 1; i &lt;= n; i++)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int currentBest = bestPrice[i];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for (int j = 1; j &lt;= i; j++)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currentBest = 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   Math.Max(bestPrice[i], price[j] + bestPrice[i - j]);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if (currentBest &gt; bestPrice[i])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bestPrice[i] = currentBest;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bestCombo[i] = j;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86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Reconstructing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1447800"/>
            <a:ext cx="10966578" cy="457624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private static void ReconstructSolution(int n)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while (n - bestCombo[n] != 0)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  Console.Write(bestCombo[n] + " ");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  n = n - bestCombo[n];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endParaRPr lang="en-US" sz="2800" noProof="1">
              <a:solidFill>
                <a:schemeClr val="tx2"/>
              </a:solidFill>
            </a:endParaRP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Console.WriteLine(bestCombo[n]);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DP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Solve a problem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solving overlapping subproblems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Memoization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</a:t>
            </a:r>
            <a:r>
              <a:rPr lang="en-US" sz="3000" dirty="0">
                <a:sym typeface="Wingdings" panose="05000000000000000000" pitchFamily="2" charset="2"/>
              </a:rPr>
              <a:t> subproblem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solutions</a:t>
            </a:r>
            <a:r>
              <a:rPr lang="en-US" sz="3000" dirty="0">
                <a:sym typeface="Wingdings" panose="05000000000000000000" pitchFamily="2" charset="2"/>
              </a:rPr>
              <a:t> for later use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Substructure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Subproblems</a:t>
            </a:r>
            <a:r>
              <a:rPr lang="en-US" sz="2800" dirty="0">
                <a:sym typeface="Wingdings" panose="05000000000000000000" pitchFamily="2" charset="2"/>
              </a:rPr>
              <a:t> should have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solutions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Combine optimal solutions for subproblems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Get optimal solution for original problem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Top down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Recursive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Bottom up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Iterative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473183">
            <a:off x="8520076" y="224539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0E8661-F2FF-4452-A849-9097970F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605044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7C702F77-BB88-4891-B926-35E6EB210972}"/>
              </a:ext>
            </a:extLst>
          </p:cNvPr>
          <p:cNvSpPr/>
          <p:nvPr/>
        </p:nvSpPr>
        <p:spPr>
          <a:xfrm>
            <a:off x="1507264" y="612552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EB2238-ADF9-4E97-A049-C9E3E1C9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60488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5400000">
            <a:off x="7269660" y="97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0E8661-F2FF-4452-A849-9097970F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605044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7C702F77-BB88-4891-B926-35E6EB210972}"/>
              </a:ext>
            </a:extLst>
          </p:cNvPr>
          <p:cNvSpPr/>
          <p:nvPr/>
        </p:nvSpPr>
        <p:spPr>
          <a:xfrm>
            <a:off x="1507264" y="612552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EB2238-ADF9-4E97-A049-C9E3E1C9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60488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D06F87-39E9-40C5-B08F-4A5346E81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699" y="129278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84652DF9-02C6-4911-B533-FAE1EE3B37C0}"/>
              </a:ext>
            </a:extLst>
          </p:cNvPr>
          <p:cNvSpPr/>
          <p:nvPr/>
        </p:nvSpPr>
        <p:spPr>
          <a:xfrm>
            <a:off x="4422151" y="1367866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50AAA38-F857-476D-8A6D-984E73B2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1291161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661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DP </a:t>
            </a:r>
            <a:r>
              <a:rPr lang="en-GB" dirty="0">
                <a:sym typeface="Wingdings" panose="05000000000000000000" pitchFamily="2" charset="2"/>
              </a:rPr>
              <a:t> sub-problems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overlap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/>
              <a:t>In order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solving</a:t>
            </a:r>
            <a:r>
              <a:rPr lang="en-GB" dirty="0"/>
              <a:t> 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times</a:t>
            </a:r>
            <a:r>
              <a:rPr lang="en-GB" dirty="0"/>
              <a:t>, memorize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save/cache</a:t>
            </a:r>
            <a:r>
              <a:rPr lang="en-GB" dirty="0">
                <a:sym typeface="Wingdings" panose="05000000000000000000" pitchFamily="2" charset="2"/>
              </a:rPr>
              <a:t> sub-problem solutions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later use</a:t>
            </a:r>
          </a:p>
          <a:p>
            <a:r>
              <a:rPr lang="en-GB" dirty="0">
                <a:sym typeface="Wingdings" panose="05000000000000000000" pitchFamily="2" charset="2"/>
              </a:rPr>
              <a:t>Typically using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array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matrix </a:t>
            </a:r>
            <a:r>
              <a:rPr lang="en-GB" dirty="0">
                <a:sym typeface="Wingdings" panose="05000000000000000000" pitchFamily="2" charset="2"/>
              </a:rPr>
              <a:t>or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 table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656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DC69B806-0F22-4E20-8752-06EABCA79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0416611"/>
                  </p:ext>
                </p:extLst>
              </p:nvPr>
            </p:nvGraphicFramePr>
            <p:xfrm>
              <a:off x="2089194" y="178768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53ADCB45-F65C-4A2C-9DFF-71BB7021B8C9}">
                    <psez:zmPr id="{A07F076A-C538-47B2-B306-B7C715DEF6F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69B806-0F22-4E20-8752-06EABCA79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194" y="1787682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246C797C-D6D4-4D16-A973-D849E7FE2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1219590"/>
                  </p:ext>
                </p:extLst>
              </p:nvPr>
            </p:nvGraphicFramePr>
            <p:xfrm>
              <a:off x="6704806" y="178768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E22115C-D523-4ADC-A315-AFE6532A68C3}">
                    <psez:zmPr id="{5D733BCF-7AAA-428B-8C46-2051D32AF42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46C797C-D6D4-4D16-A973-D849E7FE2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4806" y="1787682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CAA01218-AF3D-4CEE-BFBA-782922F32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545499"/>
                  </p:ext>
                </p:extLst>
              </p:nvPr>
            </p:nvGraphicFramePr>
            <p:xfrm>
              <a:off x="2089194" y="4161114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9E95478-E44E-45CA-8AF4-E5CBD269F72D}">
                    <psez:zmPr id="{B8359E81-68FE-415A-B708-CA1B25F6FB4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AA01218-AF3D-4CEE-BFBA-782922F32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9194" y="4161114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9510A85A-6C8C-436A-9D51-5679381E87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1556555"/>
                  </p:ext>
                </p:extLst>
              </p:nvPr>
            </p:nvGraphicFramePr>
            <p:xfrm>
              <a:off x="6704806" y="4161114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94586E37-931F-4F5E-8E2A-283AB0CBF536}">
                    <psez:zmPr id="{64AA10BC-B030-4C4E-B4E1-2077B9DAF6E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510A85A-6C8C-436A-9D51-5679381E87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4806" y="4161114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  <a:r>
              <a:rPr lang="bg-BG" dirty="0"/>
              <a:t> </a:t>
            </a:r>
            <a:r>
              <a:rPr lang="en-US" dirty="0"/>
              <a:t>with DP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CB338AB-8DD4-4C55-B57C-ED7453566A23}"/>
              </a:ext>
            </a:extLst>
          </p:cNvPr>
          <p:cNvSpPr/>
          <p:nvPr/>
        </p:nvSpPr>
        <p:spPr>
          <a:xfrm rot="5400000">
            <a:off x="5635624" y="9144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7BC9A-9AEC-497A-9337-664467A4D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1058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387F49-2DC2-47C0-A12F-B3734BD19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0506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11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B6F8C-F474-4B6A-9659-B2F168531327}"/>
              </a:ext>
            </a:extLst>
          </p:cNvPr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2DAD24-3199-4382-B31B-9CA4A233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0506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51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01677EF-0115-422E-B18D-790C6D30F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91808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8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E27DA8A-618F-4C54-8675-68E7F7021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86278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13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60CB1-BA6A-4A2C-B529-A0770C5F0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222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2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272855">
            <a:off x="5216593" y="3431133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C830B5B-0578-4467-8483-1DB938DA2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27472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4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8706678">
            <a:off x="4384718" y="222049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145DB60-71C2-49F8-B888-23208CE42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86751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554700">
            <a:off x="6894224" y="222208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04BFD3EC-A880-404F-8776-3EEFFDA3F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01702" y="2723899"/>
            <a:ext cx="914400" cy="914400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859E8DA-539A-4AB4-9D7A-8C75107C9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71239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problems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Usually by breaking down 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overlapping sub-problems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contrast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and Conquer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Sub-problems don't overlap 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0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4961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0018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9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0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3057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4961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6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5466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6947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1583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04BFD3EC-A880-404F-8776-3EEFFDA3F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39922" y="2723899"/>
            <a:ext cx="914400" cy="91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E50018A6-CC4D-47D4-A6FE-70630637D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28" y="430726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30452427-2866-4C76-B185-7108F385AA67}"/>
              </a:ext>
            </a:extLst>
          </p:cNvPr>
          <p:cNvSpPr/>
          <p:nvPr/>
        </p:nvSpPr>
        <p:spPr>
          <a:xfrm>
            <a:off x="1504980" y="438235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99537B-A303-4E11-8FAD-2EC1C1460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280" y="430564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DCABD9F-18E2-4505-A8C2-C134B93A0A80}"/>
              </a:ext>
            </a:extLst>
          </p:cNvPr>
          <p:cNvSpPr/>
          <p:nvPr/>
        </p:nvSpPr>
        <p:spPr>
          <a:xfrm rot="5400000">
            <a:off x="6964860" y="994372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4C73C130-8EF0-427A-B74A-32A15CEE7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52186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78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Top down </a:t>
            </a:r>
            <a:r>
              <a:rPr lang="en-GB" dirty="0"/>
              <a:t>approach</a:t>
            </a:r>
          </a:p>
          <a:p>
            <a:pPr lvl="1"/>
            <a:r>
              <a:rPr lang="en-GB" dirty="0"/>
              <a:t>Solve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recursively</a:t>
            </a:r>
            <a:r>
              <a:rPr lang="en-GB" dirty="0"/>
              <a:t> by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breaking down</a:t>
            </a:r>
            <a:r>
              <a:rPr lang="en-GB" dirty="0"/>
              <a:t> the problem further and further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Bottom up </a:t>
            </a:r>
            <a:r>
              <a:rPr lang="en-GB" dirty="0"/>
              <a:t>approach</a:t>
            </a:r>
          </a:p>
          <a:p>
            <a:pPr lvl="1"/>
            <a:r>
              <a:rPr lang="en-GB" dirty="0"/>
              <a:t>Solve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GB" dirty="0"/>
              <a:t> by solving smaller problems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constructing the whole solution from the bottom up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vs Bottom Up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09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Bottom-Up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228A5-EDFF-41B3-98A0-BEA42CFD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219200"/>
            <a:ext cx="39982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5348"/>
              </p:ext>
            </p:extLst>
          </p:nvPr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84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4418012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2665412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5900316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553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6094412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4341812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7576716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077E5-085D-4125-88AA-228C90F86F6D}"/>
              </a:ext>
            </a:extLst>
          </p:cNvPr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13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7667444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5914844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9149748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077E5-085D-4125-88AA-228C90F86F6D}"/>
              </a:ext>
            </a:extLst>
          </p:cNvPr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7FBA7-ADFE-4BD8-9FC7-816F3DA7184C}"/>
              </a:ext>
            </a:extLst>
          </p:cNvPr>
          <p:cNvSpPr txBox="1"/>
          <p:nvPr/>
        </p:nvSpPr>
        <p:spPr>
          <a:xfrm>
            <a:off x="8651958" y="3661837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33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Recursive Fibonacci (divide-and-conquer, no </a:t>
            </a:r>
            <a:r>
              <a:rPr lang="en-US" sz="3200" noProof="1"/>
              <a:t>memoization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/>
              <a:t> dynamic programming (recursive with </a:t>
            </a:r>
            <a:r>
              <a:rPr lang="en-US" sz="3200" noProof="1"/>
              <a:t>memorization)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b="1" dirty="0"/>
              <a:t> </a:t>
            </a:r>
            <a:r>
              <a:rPr lang="en-US" sz="3200" dirty="0"/>
              <a:t>dynamic programming (iterative)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we want to find the 36</a:t>
            </a:r>
            <a:r>
              <a:rPr lang="en-US" sz="3200" baseline="30000" dirty="0"/>
              <a:t>th</a:t>
            </a:r>
            <a:r>
              <a:rPr lang="en-US" sz="3200" dirty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Recursive solution takes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48 315 633</a:t>
            </a:r>
            <a:r>
              <a:rPr lang="en-US" sz="3000" dirty="0"/>
              <a:t> steps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Dynamic programming solution takes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36</a:t>
            </a:r>
            <a:r>
              <a:rPr lang="en-US" sz="3000" dirty="0"/>
              <a:t>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AFA253-9BEF-424E-81C3-141D3ADC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BDBD3D-F464-4A23-B5B4-E22A9EED0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and Reconstructing LIS</a:t>
            </a:r>
            <a:endParaRPr lang="bg-BG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B90369-3405-41D9-A285-5600AFBFDD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8495" y="3429000"/>
          <a:ext cx="1065611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9942861B-3983-4C36-A2F6-D71C470C4B2B}"/>
              </a:ext>
            </a:extLst>
          </p:cNvPr>
          <p:cNvSpPr/>
          <p:nvPr/>
        </p:nvSpPr>
        <p:spPr>
          <a:xfrm rot="10800000">
            <a:off x="7770812" y="2887767"/>
            <a:ext cx="10668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012C0331-8336-4FFD-841A-380EAD22D79F}"/>
              </a:ext>
            </a:extLst>
          </p:cNvPr>
          <p:cNvSpPr/>
          <p:nvPr/>
        </p:nvSpPr>
        <p:spPr>
          <a:xfrm rot="10800000">
            <a:off x="6856412" y="2883850"/>
            <a:ext cx="10668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AFDABB78-6644-4FFD-9594-396382822A7F}"/>
              </a:ext>
            </a:extLst>
          </p:cNvPr>
          <p:cNvSpPr/>
          <p:nvPr/>
        </p:nvSpPr>
        <p:spPr>
          <a:xfrm rot="10800000">
            <a:off x="4037012" y="2879933"/>
            <a:ext cx="2971800" cy="533400"/>
          </a:xfrm>
          <a:prstGeom prst="curvedUpArrow">
            <a:avLst>
              <a:gd name="adj1" fmla="val 2815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9F8CB6EB-07F2-4EE6-8D68-1B20E30770AB}"/>
              </a:ext>
            </a:extLst>
          </p:cNvPr>
          <p:cNvSpPr/>
          <p:nvPr/>
        </p:nvSpPr>
        <p:spPr>
          <a:xfrm rot="10800000">
            <a:off x="2208212" y="2876016"/>
            <a:ext cx="19812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ED299FF-A3C9-4277-BA2D-EAA5B4A770A4}"/>
              </a:ext>
            </a:extLst>
          </p:cNvPr>
          <p:cNvSpPr/>
          <p:nvPr/>
        </p:nvSpPr>
        <p:spPr>
          <a:xfrm rot="10800000">
            <a:off x="8685212" y="2514600"/>
            <a:ext cx="1143000" cy="910483"/>
          </a:xfrm>
          <a:prstGeom prst="curvedUpArrow">
            <a:avLst>
              <a:gd name="adj1" fmla="val 13913"/>
              <a:gd name="adj2" fmla="val 36754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5AFEAC2B-F0D1-4641-9C2B-A11A4F6C7CB4}"/>
              </a:ext>
            </a:extLst>
          </p:cNvPr>
          <p:cNvSpPr/>
          <p:nvPr/>
        </p:nvSpPr>
        <p:spPr>
          <a:xfrm rot="10800000">
            <a:off x="8685212" y="2891684"/>
            <a:ext cx="1905000" cy="533400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9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within a given sequence</a:t>
            </a:r>
          </a:p>
          <a:p>
            <a:r>
              <a:rPr lang="en-US" dirty="0"/>
              <a:t>This subsequence is not necessarily contiguous, or unique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8,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{3, 5, 6, 7}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 (LIS)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GB" dirty="0"/>
              <a:t>LIS Optimal Substructure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Break up </a:t>
            </a:r>
            <a:r>
              <a:rPr lang="en-GB" dirty="0"/>
              <a:t>the problem into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r>
              <a:rPr lang="en-GB" dirty="0"/>
              <a:t>Characterize the structure of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optimal solution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Compute</a:t>
            </a:r>
            <a:r>
              <a:rPr lang="en-GB" dirty="0"/>
              <a:t> the optimal solutions, typically in a bottom-up fashion</a:t>
            </a:r>
          </a:p>
          <a:p>
            <a:r>
              <a:rPr lang="en-GB" dirty="0"/>
              <a:t>Construct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optimal solution</a:t>
            </a:r>
            <a:r>
              <a:rPr lang="en-GB" dirty="0"/>
              <a:t> from computed information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Sub-Structure</a:t>
            </a:r>
            <a:endParaRPr lang="bg-BG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2A7F561D-DD71-4480-A5D2-F54B5E62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612" y="4038600"/>
            <a:ext cx="2057400" cy="849782"/>
          </a:xfrm>
          <a:prstGeom prst="wedgeRoundRectCallout">
            <a:avLst>
              <a:gd name="adj1" fmla="val -62925"/>
              <a:gd name="adj2" fmla="val -44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noProof="1">
                <a:solidFill>
                  <a:schemeClr val="tx1"/>
                </a:solidFill>
              </a:rPr>
              <a:t>Optimal sub-structure</a:t>
            </a:r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0206839">
            <a:off x="3843635" y="1712373"/>
            <a:ext cx="1085009" cy="17468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637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346806">
            <a:off x="1388302" y="3029346"/>
            <a:ext cx="729163" cy="138069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841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33758">
            <a:off x="893690" y="4214884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0198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52145">
            <a:off x="1820129" y="4220304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1706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2306283" y="3126349"/>
            <a:ext cx="251211" cy="139669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D36EC-48A5-489B-BBC5-2193CDF433F2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879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2554788" y="4818885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708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513559">
            <a:off x="3059558" y="2994142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587CE-2C41-4A7F-BE05-8DBB30FA9823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587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60865">
            <a:off x="6040608" y="2010656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7139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 Fibonacci sequence </a:t>
            </a:r>
            <a:r>
              <a:rPr lang="en-US" dirty="0"/>
              <a:t>holds the following integers:</a:t>
            </a:r>
          </a:p>
          <a:p>
            <a:pPr lvl="1"/>
            <a:r>
              <a:rPr lang="en-US" dirty="0"/>
              <a:t>0, 1, 1, 2, 3, 5, 8, 13, 21, 34, 55, 89, 144, …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first two</a:t>
            </a:r>
            <a:r>
              <a:rPr lang="en-US" dirty="0"/>
              <a:t> numbers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 lvl="1"/>
            <a:r>
              <a:rPr lang="en-US" dirty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/>
              <a:t>Recursive mathematical formula: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0,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b="1" baseline="-1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+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327655">
            <a:off x="6762322" y="2085110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610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7745078" y="3087740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4242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97838">
            <a:off x="8399026" y="1800713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89FB39-FF4C-45A6-9A45-37F9A37C9715}"/>
              </a:ext>
            </a:extLst>
          </p:cNvPr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5231F5-684D-4D86-A022-DB71BC573637}"/>
              </a:ext>
            </a:extLst>
          </p:cNvPr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701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89FB39-FF4C-45A6-9A45-37F9A37C9715}"/>
              </a:ext>
            </a:extLst>
          </p:cNvPr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4FF0B-AAE6-4369-84F3-184E634088A5}"/>
              </a:ext>
            </a:extLst>
          </p:cNvPr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B49E48-59E3-400E-8468-744C1D3360AE}"/>
              </a:ext>
            </a:extLst>
          </p:cNvPr>
          <p:cNvSpPr txBox="1"/>
          <p:nvPr/>
        </p:nvSpPr>
        <p:spPr>
          <a:xfrm>
            <a:off x="10742612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1</a:t>
            </a:r>
            <a:endParaRPr lang="en-GB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FD3682-0CB0-4F01-A7D8-9E1246B6B605}"/>
              </a:ext>
            </a:extLst>
          </p:cNvPr>
          <p:cNvSpPr txBox="1"/>
          <p:nvPr/>
        </p:nvSpPr>
        <p:spPr>
          <a:xfrm>
            <a:off x="6825555" y="54700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4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740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DP </a:t>
            </a:r>
            <a:r>
              <a:rPr lang="en-GB" dirty="0">
                <a:sym typeface="Wingdings" panose="05000000000000000000" pitchFamily="2" charset="2"/>
              </a:rPr>
              <a:t> sub-problems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overlap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/>
              <a:t>In order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solving</a:t>
            </a:r>
            <a:r>
              <a:rPr lang="en-GB" dirty="0"/>
              <a:t> 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times</a:t>
            </a:r>
            <a:r>
              <a:rPr lang="en-GB" dirty="0"/>
              <a:t>, memorize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save/cache</a:t>
            </a:r>
            <a:r>
              <a:rPr lang="en-GB" dirty="0">
                <a:sym typeface="Wingdings" panose="05000000000000000000" pitchFamily="2" charset="2"/>
              </a:rPr>
              <a:t> sub-problem solutions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later use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Example: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 </a:t>
            </a:r>
            <a:r>
              <a:rPr lang="en-GB" dirty="0">
                <a:sym typeface="Wingdings" panose="05000000000000000000" pitchFamily="2" charset="2"/>
              </a:rPr>
              <a:t>the length of the LIS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</a:b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starting/ending </a:t>
            </a:r>
            <a:r>
              <a:rPr lang="en-GB" dirty="0">
                <a:sym typeface="Wingdings" panose="05000000000000000000" pitchFamily="2" charset="2"/>
              </a:rPr>
              <a:t>with each number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  <a:endParaRPr lang="bg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4DE63C-3DC6-439F-A0CF-AF31DACD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41848"/>
              </p:ext>
            </p:extLst>
          </p:nvPr>
        </p:nvGraphicFramePr>
        <p:xfrm>
          <a:off x="9299907" y="4244622"/>
          <a:ext cx="2204705" cy="13716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986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513C7D-4398-4EC2-949A-5BC053B6A223}"/>
              </a:ext>
            </a:extLst>
          </p:cNvPr>
          <p:cNvSpPr txBox="1"/>
          <p:nvPr/>
        </p:nvSpPr>
        <p:spPr>
          <a:xfrm>
            <a:off x="11134803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8B060-AB71-476C-8B04-B5030AC7132B}"/>
              </a:ext>
            </a:extLst>
          </p:cNvPr>
          <p:cNvSpPr txBox="1"/>
          <p:nvPr/>
        </p:nvSpPr>
        <p:spPr>
          <a:xfrm>
            <a:off x="10664229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D9284-C669-40AA-A9A4-ACAF9F410426}"/>
              </a:ext>
            </a:extLst>
          </p:cNvPr>
          <p:cNvSpPr txBox="1"/>
          <p:nvPr/>
        </p:nvSpPr>
        <p:spPr>
          <a:xfrm>
            <a:off x="10238276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A24DF-946A-486D-8671-49A0A7A64C19}"/>
              </a:ext>
            </a:extLst>
          </p:cNvPr>
          <p:cNvSpPr txBox="1"/>
          <p:nvPr/>
        </p:nvSpPr>
        <p:spPr>
          <a:xfrm>
            <a:off x="9793398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22574-4012-413F-873D-E7241094B463}"/>
              </a:ext>
            </a:extLst>
          </p:cNvPr>
          <p:cNvSpPr txBox="1"/>
          <p:nvPr/>
        </p:nvSpPr>
        <p:spPr>
          <a:xfrm>
            <a:off x="9348520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A2080C-F0CE-46AB-A44D-76A12EC88F4C}"/>
              </a:ext>
            </a:extLst>
          </p:cNvPr>
          <p:cNvSpPr txBox="1"/>
          <p:nvPr/>
        </p:nvSpPr>
        <p:spPr>
          <a:xfrm>
            <a:off x="7833296" y="46420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Number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60CC9-99DD-4AF9-B8ED-F9F0662944F3}"/>
              </a:ext>
            </a:extLst>
          </p:cNvPr>
          <p:cNvSpPr txBox="1"/>
          <p:nvPr/>
        </p:nvSpPr>
        <p:spPr>
          <a:xfrm>
            <a:off x="7161212" y="5115580"/>
            <a:ext cx="2041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 of LIS</a:t>
            </a:r>
          </a:p>
        </p:txBody>
      </p:sp>
    </p:spTree>
    <p:extLst>
      <p:ext uri="{BB962C8B-B14F-4D97-AF65-F5344CB8AC3E}">
        <p14:creationId xmlns:p14="http://schemas.microsoft.com/office/powerpoint/2010/main" val="172463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Longest Increasing Subsequence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Bottom-Up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228A5-EDFF-41B3-98A0-BEA42CFD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219200"/>
            <a:ext cx="39982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836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0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B1370F-4994-4FAF-8648-3C6E3CBA2A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7510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411682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263977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66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35798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7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A02A29-EC7E-4240-B77B-CB2BD0AB3E5B}"/>
              </a:ext>
            </a:extLst>
          </p:cNvPr>
          <p:cNvSpPr/>
          <p:nvPr/>
        </p:nvSpPr>
        <p:spPr>
          <a:xfrm rot="5400000">
            <a:off x="5626640" y="9144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9662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451130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8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54848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3, 5, 12, 15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6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63992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6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7355628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8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8270028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5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9218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3, 5, 7, 8, 9, 11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08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018357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3, 5, 7, 8, 9, 10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8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1123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1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7490ADD8-0DDC-47DC-B73A-71891B76D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6561" y="5008121"/>
            <a:ext cx="479701" cy="479701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271A7E97-FC3F-4A0D-868C-7D46CF3262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37812" y="5008121"/>
            <a:ext cx="479701" cy="4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286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344754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B1370F-4994-4FAF-8648-3C6E3CBA2A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4609080"/>
          <a:ext cx="11284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14290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FDF78E6-5601-409D-8CCB-ADFA5F1387B2}"/>
              </a:ext>
            </a:extLst>
          </p:cNvPr>
          <p:cNvSpPr txBox="1"/>
          <p:nvPr/>
        </p:nvSpPr>
        <p:spPr>
          <a:xfrm>
            <a:off x="7929124" y="465674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{3,5,7,8,9,</a:t>
            </a:r>
            <a:r>
              <a:rPr lang="en-US" sz="1800" b="1" dirty="0">
                <a:solidFill>
                  <a:schemeClr val="bg1"/>
                </a:solidFill>
              </a:rPr>
              <a:t>11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86AC4-BF26-4871-A6F2-F8785B951913}"/>
              </a:ext>
            </a:extLst>
          </p:cNvPr>
          <p:cNvSpPr txBox="1"/>
          <p:nvPr/>
        </p:nvSpPr>
        <p:spPr>
          <a:xfrm>
            <a:off x="1497488" y="465893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</a:t>
            </a:r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B71CB-38CB-4D9A-A4DB-48D8FB64533A}"/>
              </a:ext>
            </a:extLst>
          </p:cNvPr>
          <p:cNvSpPr txBox="1"/>
          <p:nvPr/>
        </p:nvSpPr>
        <p:spPr>
          <a:xfrm>
            <a:off x="1872640" y="465674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</a:t>
            </a:r>
            <a:r>
              <a:rPr lang="en-US" sz="1800" b="1" dirty="0">
                <a:solidFill>
                  <a:schemeClr val="bg1"/>
                </a:solidFill>
              </a:rPr>
              <a:t>14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670AE-15F9-4881-9081-A91C46A4E3E1}"/>
              </a:ext>
            </a:extLst>
          </p:cNvPr>
          <p:cNvSpPr txBox="1"/>
          <p:nvPr/>
        </p:nvSpPr>
        <p:spPr>
          <a:xfrm>
            <a:off x="2589926" y="46567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</a:t>
            </a:r>
            <a:r>
              <a:rPr lang="en-US" sz="1800" b="1" dirty="0">
                <a:solidFill>
                  <a:schemeClr val="bg1"/>
                </a:solidFill>
              </a:rPr>
              <a:t>5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EF1A2-3B5B-4A66-BAA6-F9D887563B3B}"/>
              </a:ext>
            </a:extLst>
          </p:cNvPr>
          <p:cNvSpPr txBox="1"/>
          <p:nvPr/>
        </p:nvSpPr>
        <p:spPr>
          <a:xfrm>
            <a:off x="3160956" y="46567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</a:t>
            </a:r>
            <a:r>
              <a:rPr lang="en-US" sz="1800" b="1" dirty="0">
                <a:solidFill>
                  <a:schemeClr val="bg1"/>
                </a:solidFill>
              </a:rPr>
              <a:t>12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FFCFB-CA52-4B8D-B2F0-EA6305FEC306}"/>
              </a:ext>
            </a:extLst>
          </p:cNvPr>
          <p:cNvSpPr txBox="1"/>
          <p:nvPr/>
        </p:nvSpPr>
        <p:spPr>
          <a:xfrm>
            <a:off x="4007318" y="465674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{3,5,12,</a:t>
            </a:r>
            <a:r>
              <a:rPr lang="en-US" sz="1800" b="1" dirty="0">
                <a:solidFill>
                  <a:schemeClr val="bg1"/>
                </a:solidFill>
              </a:rPr>
              <a:t>15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ECA39-8090-4639-8FA5-9721E9EA4E5B}"/>
              </a:ext>
            </a:extLst>
          </p:cNvPr>
          <p:cNvSpPr txBox="1"/>
          <p:nvPr/>
        </p:nvSpPr>
        <p:spPr>
          <a:xfrm>
            <a:off x="5157578" y="465674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</a:t>
            </a:r>
            <a:r>
              <a:rPr lang="en-US" sz="1800" b="1" dirty="0">
                <a:solidFill>
                  <a:schemeClr val="bg1"/>
                </a:solidFill>
              </a:rPr>
              <a:t>7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903E8-BBBA-4FB2-8028-CCEF6737BD35}"/>
              </a:ext>
            </a:extLst>
          </p:cNvPr>
          <p:cNvSpPr txBox="1"/>
          <p:nvPr/>
        </p:nvSpPr>
        <p:spPr>
          <a:xfrm>
            <a:off x="5925740" y="46567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</a:t>
            </a:r>
            <a:r>
              <a:rPr lang="en-US" sz="1800" b="1" dirty="0">
                <a:solidFill>
                  <a:schemeClr val="bg1"/>
                </a:solidFill>
              </a:rPr>
              <a:t>8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B75D6-A722-4E9C-8408-C1A27175C67C}"/>
              </a:ext>
            </a:extLst>
          </p:cNvPr>
          <p:cNvSpPr txBox="1"/>
          <p:nvPr/>
        </p:nvSpPr>
        <p:spPr>
          <a:xfrm>
            <a:off x="6822700" y="465674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</a:t>
            </a:r>
            <a:r>
              <a:rPr lang="en-US" sz="1800" b="1" dirty="0">
                <a:solidFill>
                  <a:schemeClr val="bg1"/>
                </a:solidFill>
              </a:rPr>
              <a:t>9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B8141-5133-460C-A362-38DF7A23A55E}"/>
              </a:ext>
            </a:extLst>
          </p:cNvPr>
          <p:cNvSpPr txBox="1"/>
          <p:nvPr/>
        </p:nvSpPr>
        <p:spPr>
          <a:xfrm>
            <a:off x="9357190" y="465674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{3,5,7,8,9,</a:t>
            </a:r>
            <a:r>
              <a:rPr lang="en-US" sz="1800" b="1" dirty="0">
                <a:solidFill>
                  <a:schemeClr val="bg1"/>
                </a:solidFill>
              </a:rPr>
              <a:t>10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05EAB-2E2E-4BB3-9947-E80EF9BBA9AD}"/>
              </a:ext>
            </a:extLst>
          </p:cNvPr>
          <p:cNvSpPr txBox="1"/>
          <p:nvPr/>
        </p:nvSpPr>
        <p:spPr>
          <a:xfrm>
            <a:off x="10793802" y="4656746"/>
            <a:ext cx="94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{</a:t>
            </a:r>
            <a:r>
              <a:rPr lang="en-US" sz="1800" b="1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826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836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79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768104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71811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3, 14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2639774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536270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35798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6134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3, 5, 12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452768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88012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3, 5, 12, 15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5476266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89151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63992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07761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7355628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35570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83042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11987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9218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79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B6F8C-F474-4B6A-9659-B2F168531327}"/>
              </a:ext>
            </a:extLst>
          </p:cNvPr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29080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0167196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6789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1123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74140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276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E238C3A-3C2B-48FA-838D-3C4A44978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6561" y="3737148"/>
            <a:ext cx="479701" cy="479701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551660A-FB21-49FB-8451-4C6589C53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37812" y="3737148"/>
            <a:ext cx="479701" cy="47970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33738CC6-104A-4BB8-BD1A-AA093F453A23}"/>
              </a:ext>
            </a:extLst>
          </p:cNvPr>
          <p:cNvSpPr/>
          <p:nvPr/>
        </p:nvSpPr>
        <p:spPr>
          <a:xfrm rot="10800000">
            <a:off x="10179139" y="2971800"/>
            <a:ext cx="304800" cy="278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52300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int[] seq = { 3, </a:t>
            </a:r>
            <a:r>
              <a:rPr lang="en-US" sz="2400" noProof="1" smtClean="0"/>
              <a:t>14</a:t>
            </a:r>
            <a:r>
              <a:rPr lang="en-US" sz="2400" noProof="1"/>
              <a:t>, </a:t>
            </a:r>
            <a:r>
              <a:rPr lang="en-US" sz="2400" noProof="1" smtClean="0"/>
              <a:t>5, 12, 15, 7, 8, 9, 11, 10, 1};</a:t>
            </a:r>
            <a:endParaRPr lang="en-US" sz="2400" noProof="1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int[]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for 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72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10179139" y="2997650"/>
            <a:ext cx="304800" cy="203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7193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8573129">
            <a:off x="9372592" y="2684165"/>
            <a:ext cx="304800" cy="2562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63184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8304212" y="297180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55177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9332671">
            <a:off x="7875317" y="297878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9681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7356342" y="2982341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74070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9436438">
            <a:off x="6934496" y="2980203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217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47729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6399212" y="297878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98335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7668605">
            <a:off x="5197675" y="2433251"/>
            <a:ext cx="304800" cy="3087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69153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3579812" y="2946547"/>
            <a:ext cx="304800" cy="2082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09753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8563972">
            <a:off x="2775945" y="2723887"/>
            <a:ext cx="304800" cy="2481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313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1789112" y="2957482"/>
            <a:ext cx="304800" cy="2071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4111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564951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860351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1012" y="17526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551660A-FB21-49FB-8451-4C6589C53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40879" y="1741348"/>
            <a:ext cx="479701" cy="47970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16200000">
            <a:off x="5911071" y="945341"/>
            <a:ext cx="304800" cy="2071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A35DAA-FB95-4E68-A4D4-CC1999ED45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04130" y="17526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4151A05-2B6C-40C7-9B3A-8E1D4050D13E}"/>
              </a:ext>
            </a:extLst>
          </p:cNvPr>
          <p:cNvSpPr txBox="1"/>
          <p:nvPr/>
        </p:nvSpPr>
        <p:spPr>
          <a:xfrm>
            <a:off x="5027612" y="1457980"/>
            <a:ext cx="207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with Previous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Restoring LIS Elements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var 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while (lastIndex != -1)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  longestSeq.Add(seq[lastIndex]);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  lastIndex = prev[lastIndex];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longestSeq.Reverse();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return longestSeq.ToArray();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1830A-DAC7-47AE-9171-7C694BE8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Down/Right Sum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D4EBB-0421-418C-9BC9-7B64593EE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Sum in Matrix of Numbers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D7B84-0F05-471C-81AB-B801277BEC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106606-4097-4811-AD9B-AD4A0A1F18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13212" y="1447800"/>
          <a:ext cx="3962399" cy="3351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346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 with largest sum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top left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bottom right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only right/down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There won't be negative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8214</Words>
  <Application>Microsoft Office PowerPoint</Application>
  <PresentationFormat>Custom</PresentationFormat>
  <Paragraphs>6181</Paragraphs>
  <Slides>162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68" baseType="lpstr">
      <vt:lpstr>Arial</vt:lpstr>
      <vt:lpstr>Calibri</vt:lpstr>
      <vt:lpstr>Consolas</vt:lpstr>
      <vt:lpstr>Wingdings</vt:lpstr>
      <vt:lpstr>Wingdings 2</vt:lpstr>
      <vt:lpstr>1_SoftUni 16x9</vt:lpstr>
      <vt:lpstr>Dynamic Programming</vt:lpstr>
      <vt:lpstr>Table of Contents</vt:lpstr>
      <vt:lpstr>Dynamic Programming</vt:lpstr>
      <vt:lpstr>Fibonacci Sequence</vt:lpstr>
      <vt:lpstr>Example: Fibonacci Sequence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Memoization</vt:lpstr>
      <vt:lpstr>Fibonacci Sequence with DP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Top Down vs Bottom Up</vt:lpstr>
      <vt:lpstr>Fibonacci Sequence</vt:lpstr>
      <vt:lpstr>Fibonacci</vt:lpstr>
      <vt:lpstr>Fibonacci</vt:lpstr>
      <vt:lpstr>Fibonacci</vt:lpstr>
      <vt:lpstr>Fibonacci</vt:lpstr>
      <vt:lpstr>Compare Fibonacci Solutions</vt:lpstr>
      <vt:lpstr>Longest Increasing Subsequence</vt:lpstr>
      <vt:lpstr>Longest Increasing Subsequence (LIS)</vt:lpstr>
      <vt:lpstr>LIS Optimal Substructure</vt:lpstr>
      <vt:lpstr>Optimal Sub-Structure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Memoization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 - Right-Most Solution</vt:lpstr>
      <vt:lpstr>Calculating LIS – Source Code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Calculating LIS with Previous – Source Code</vt:lpstr>
      <vt:lpstr>Restoring LIS Elements – Source Code</vt:lpstr>
      <vt:lpstr>Move Down/Right Sum</vt:lpstr>
      <vt:lpstr>"Move Down / Right Sum" Problem</vt:lpstr>
      <vt:lpstr>Move D/R Optimal Substructure</vt:lpstr>
      <vt:lpstr>Move Down/Right</vt:lpstr>
      <vt:lpstr>Move Down/Right</vt:lpstr>
      <vt:lpstr>Move Down/Right</vt:lpstr>
      <vt:lpstr>Move Down/Right</vt:lpstr>
      <vt:lpstr>Move Down/Right</vt:lpstr>
      <vt:lpstr>Move Down/Right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"Move Down / Right Sum" – Solution</vt:lpstr>
      <vt:lpstr>Rod Cutting Problem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 – Reconstructing Solution</vt:lpstr>
      <vt:lpstr>Rod Cutting – Recursive Solution</vt:lpstr>
      <vt:lpstr>Rod Cutting – Iterative Solution</vt:lpstr>
      <vt:lpstr>Rod Cutting – Reconstructing Solution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2021-01-06T20:03:11Z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